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92" r:id="rId3"/>
    <p:sldId id="258" r:id="rId4"/>
    <p:sldId id="293" r:id="rId5"/>
    <p:sldId id="280" r:id="rId6"/>
    <p:sldId id="278" r:id="rId7"/>
    <p:sldId id="281" r:id="rId8"/>
    <p:sldId id="282" r:id="rId9"/>
    <p:sldId id="283" r:id="rId10"/>
    <p:sldId id="284" r:id="rId11"/>
    <p:sldId id="289" r:id="rId12"/>
    <p:sldId id="288" r:id="rId13"/>
    <p:sldId id="285" r:id="rId14"/>
    <p:sldId id="286" r:id="rId15"/>
    <p:sldId id="287" r:id="rId16"/>
    <p:sldId id="291"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E4B277-EF58-40DD-8BEF-F1E17650117F}" type="datetimeFigureOut">
              <a:rPr lang="en-US" smtClean="0"/>
              <a:pPr/>
              <a:t>9/11/2017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C798B00-8E72-46AC-99B8-7AE65D9642E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4B277-EF58-40DD-8BEF-F1E17650117F}"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98B00-8E72-46AC-99B8-7AE65D9642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4B277-EF58-40DD-8BEF-F1E17650117F}"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98B00-8E72-46AC-99B8-7AE65D9642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E4B277-EF58-40DD-8BEF-F1E17650117F}"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98B00-8E72-46AC-99B8-7AE65D9642E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E4B277-EF58-40DD-8BEF-F1E17650117F}" type="datetimeFigureOut">
              <a:rPr lang="en-US" smtClean="0"/>
              <a:pPr/>
              <a:t>9/11/2017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798B00-8E72-46AC-99B8-7AE65D9642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E4B277-EF58-40DD-8BEF-F1E17650117F}"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98B00-8E72-46AC-99B8-7AE65D9642E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E4B277-EF58-40DD-8BEF-F1E17650117F}" type="datetimeFigureOut">
              <a:rPr lang="en-US" smtClean="0"/>
              <a:pPr/>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98B00-8E72-46AC-99B8-7AE65D9642E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E4B277-EF58-40DD-8BEF-F1E17650117F}" type="datetimeFigureOut">
              <a:rPr lang="en-US" smtClean="0"/>
              <a:pPr/>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98B00-8E72-46AC-99B8-7AE65D9642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4B277-EF58-40DD-8BEF-F1E17650117F}" type="datetimeFigureOut">
              <a:rPr lang="en-US" smtClean="0"/>
              <a:pPr/>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98B00-8E72-46AC-99B8-7AE65D9642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E4B277-EF58-40DD-8BEF-F1E17650117F}"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98B00-8E72-46AC-99B8-7AE65D9642E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E4B277-EF58-40DD-8BEF-F1E17650117F}" type="datetimeFigureOut">
              <a:rPr lang="en-US" smtClean="0"/>
              <a:pPr/>
              <a:t>9/11/2017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C798B00-8E72-46AC-99B8-7AE65D9642E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8E4B277-EF58-40DD-8BEF-F1E17650117F}" type="datetimeFigureOut">
              <a:rPr lang="en-US" smtClean="0"/>
              <a:pPr/>
              <a:t>9/11/2017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798B00-8E72-46AC-99B8-7AE65D9642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Academic" TargetMode="External"/><Relationship Id="rId2" Type="http://schemas.openxmlformats.org/officeDocument/2006/relationships/hyperlink" Target="http://en.wikipedia.org/wiki/Cheat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Fabrication" TargetMode="External"/><Relationship Id="rId7" Type="http://schemas.openxmlformats.org/officeDocument/2006/relationships/hyperlink" Target="http://en.wikipedia.org/wiki/Sabotage" TargetMode="External"/><Relationship Id="rId2" Type="http://schemas.openxmlformats.org/officeDocument/2006/relationships/hyperlink" Target="http://en.wikipedia.org/wiki/Plagiarism" TargetMode="External"/><Relationship Id="rId1" Type="http://schemas.openxmlformats.org/officeDocument/2006/relationships/slideLayout" Target="../slideLayouts/slideLayout2.xml"/><Relationship Id="rId6" Type="http://schemas.openxmlformats.org/officeDocument/2006/relationships/hyperlink" Target="http://en.wikipedia.org/wiki/Cheating" TargetMode="External"/><Relationship Id="rId5" Type="http://schemas.openxmlformats.org/officeDocument/2006/relationships/hyperlink" Target="http://en.wikipedia.org/wiki/Deception" TargetMode="External"/><Relationship Id="rId4" Type="http://schemas.openxmlformats.org/officeDocument/2006/relationships/hyperlink" Target="http://en.wikipedia.org/wiki/Citation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smtClean="0"/>
              <a:t>A Plague Among Students</a:t>
            </a:r>
            <a:endParaRPr lang="en-US" sz="3600" dirty="0"/>
          </a:p>
        </p:txBody>
      </p:sp>
      <p:sp>
        <p:nvSpPr>
          <p:cNvPr id="2" name="Title 1"/>
          <p:cNvSpPr>
            <a:spLocks noGrp="1"/>
          </p:cNvSpPr>
          <p:nvPr>
            <p:ph type="ctrTitle"/>
          </p:nvPr>
        </p:nvSpPr>
        <p:spPr/>
        <p:txBody>
          <a:bodyPr>
            <a:normAutofit/>
          </a:bodyPr>
          <a:lstStyle/>
          <a:p>
            <a:r>
              <a:rPr lang="en-US" sz="4800" dirty="0" smtClean="0"/>
              <a:t>Plagiarism</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Dishonesty</a:t>
            </a:r>
            <a:endParaRPr lang="en-US" dirty="0"/>
          </a:p>
        </p:txBody>
      </p:sp>
      <p:sp>
        <p:nvSpPr>
          <p:cNvPr id="5" name="Content Placeholder 4"/>
          <p:cNvSpPr>
            <a:spLocks noGrp="1"/>
          </p:cNvSpPr>
          <p:nvPr>
            <p:ph sz="quarter" idx="1"/>
          </p:nvPr>
        </p:nvSpPr>
        <p:spPr/>
        <p:txBody>
          <a:bodyPr>
            <a:normAutofit/>
          </a:bodyPr>
          <a:lstStyle/>
          <a:p>
            <a:r>
              <a:rPr lang="en-US" dirty="0" smtClean="0"/>
              <a:t>Not only is plagiarism illegal, it is also a part of a larger issue called </a:t>
            </a:r>
            <a:r>
              <a:rPr lang="en-US" b="1" dirty="0" smtClean="0"/>
              <a:t>academic dishonesty</a:t>
            </a:r>
            <a:r>
              <a:rPr lang="en-US" dirty="0" smtClean="0"/>
              <a:t>. </a:t>
            </a:r>
          </a:p>
          <a:p>
            <a:r>
              <a:rPr lang="en-US" dirty="0" smtClean="0"/>
              <a:t>What is academic dishonesty?</a:t>
            </a:r>
          </a:p>
          <a:p>
            <a:pPr fontAlgn="base"/>
            <a:r>
              <a:rPr lang="en-US" dirty="0" smtClean="0"/>
              <a:t>“Academic dishonesty or academic misconduct is any type of </a:t>
            </a:r>
            <a:r>
              <a:rPr lang="en-US" dirty="0" smtClean="0">
                <a:hlinkClick r:id="rId2" tooltip="Cheating"/>
              </a:rPr>
              <a:t>cheating</a:t>
            </a:r>
            <a:r>
              <a:rPr lang="en-US" dirty="0" smtClean="0"/>
              <a:t> that occurs in relation to a formal </a:t>
            </a:r>
            <a:r>
              <a:rPr lang="en-US" dirty="0" smtClean="0">
                <a:hlinkClick r:id="rId3" tooltip="Academic"/>
              </a:rPr>
              <a:t>academic</a:t>
            </a:r>
            <a:r>
              <a:rPr lang="en-US" dirty="0" smtClean="0"/>
              <a:t> exercise.”</a:t>
            </a:r>
          </a:p>
          <a:p>
            <a:pPr fontAlgn="base"/>
            <a:endParaRPr lang="en-US" dirty="0" smtClean="0"/>
          </a:p>
          <a:p>
            <a:pPr fontAlgn="base"/>
            <a:r>
              <a:rPr lang="en-US" sz="2800" dirty="0" smtClean="0"/>
              <a:t>What does it include?</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smtClean="0"/>
              <a:t>academic dishonesty</a:t>
            </a:r>
            <a:endParaRPr lang="en-US"/>
          </a:p>
        </p:txBody>
      </p:sp>
      <p:sp>
        <p:nvSpPr>
          <p:cNvPr id="3" name="Content Placeholder 2"/>
          <p:cNvSpPr>
            <a:spLocks noGrp="1"/>
          </p:cNvSpPr>
          <p:nvPr>
            <p:ph sz="quarter" idx="1"/>
          </p:nvPr>
        </p:nvSpPr>
        <p:spPr/>
        <p:txBody>
          <a:bodyPr>
            <a:normAutofit fontScale="25000" lnSpcReduction="20000"/>
          </a:bodyPr>
          <a:lstStyle/>
          <a:p>
            <a:pPr fontAlgn="base"/>
            <a:r>
              <a:rPr lang="en-US" sz="8000" dirty="0" smtClean="0">
                <a:hlinkClick r:id="rId2" tooltip="Plagiarism"/>
              </a:rPr>
              <a:t>Plagiarism</a:t>
            </a:r>
            <a:r>
              <a:rPr lang="en-US" sz="8000" dirty="0" smtClean="0"/>
              <a:t>: The adoption or reproduction of ideas or words or statements of another person without due acknowledgment.</a:t>
            </a:r>
          </a:p>
          <a:p>
            <a:pPr fontAlgn="base"/>
            <a:r>
              <a:rPr lang="en-US" sz="8000" dirty="0" smtClean="0">
                <a:hlinkClick r:id="rId3" tooltip="Fabrication"/>
              </a:rPr>
              <a:t>Fabrication</a:t>
            </a:r>
            <a:r>
              <a:rPr lang="en-US" sz="8000" dirty="0" smtClean="0"/>
              <a:t>: The falsification of data, information, or </a:t>
            </a:r>
            <a:r>
              <a:rPr lang="en-US" sz="8000" dirty="0" smtClean="0">
                <a:hlinkClick r:id="rId4" tooltip="Citations"/>
              </a:rPr>
              <a:t>citations</a:t>
            </a:r>
            <a:r>
              <a:rPr lang="en-US" sz="8000" dirty="0" smtClean="0"/>
              <a:t> in any formal academic exercise.</a:t>
            </a:r>
          </a:p>
          <a:p>
            <a:pPr fontAlgn="base"/>
            <a:r>
              <a:rPr lang="en-US" sz="8000" dirty="0" smtClean="0">
                <a:hlinkClick r:id="rId5" tooltip="Deception"/>
              </a:rPr>
              <a:t>Deception</a:t>
            </a:r>
            <a:r>
              <a:rPr lang="en-US" sz="8000" dirty="0" smtClean="0"/>
              <a:t>: Providing false information to an instructor concerning a formal academic exercise—e.g., giving a false excuse for missing a deadline or falsely claiming to have submitted work.</a:t>
            </a:r>
          </a:p>
          <a:p>
            <a:pPr fontAlgn="base"/>
            <a:r>
              <a:rPr lang="en-US" sz="8000" dirty="0" smtClean="0">
                <a:hlinkClick r:id="rId6" tooltip="Cheating"/>
              </a:rPr>
              <a:t>Cheating</a:t>
            </a:r>
            <a:r>
              <a:rPr lang="en-US" sz="8000" dirty="0" smtClean="0"/>
              <a:t>: Any attempt to give or obtain assistance in a formal academic exercise (like an examination) without due acknowledgment.</a:t>
            </a:r>
          </a:p>
          <a:p>
            <a:pPr fontAlgn="base"/>
            <a:r>
              <a:rPr lang="en-US" sz="8000" dirty="0" smtClean="0">
                <a:hlinkClick r:id="rId7" tooltip="Sabotage"/>
              </a:rPr>
              <a:t>Sabotage</a:t>
            </a:r>
            <a:r>
              <a:rPr lang="en-US" sz="8000" dirty="0" smtClean="0"/>
              <a:t>: Acting to prevent others from completing their work. This includes cutting pages out of library books or willfully disrupting the experiments of others.</a:t>
            </a:r>
          </a:p>
          <a:p>
            <a:pPr fontAlgn="base"/>
            <a:r>
              <a:rPr lang="en-US" sz="8000" dirty="0" smtClean="0"/>
              <a:t>Academic dishonesty has been documented in most every type of educational setting, from elementary school to graduate school. </a:t>
            </a:r>
          </a:p>
          <a:p>
            <a:pPr lvl="1"/>
            <a:r>
              <a:rPr lang="en-US" sz="8000" dirty="0" smtClean="0"/>
              <a:t>As found in  http://www.berkeleycitycollege.edu/wp/de/what-is-academic-dishonesty/</a:t>
            </a:r>
          </a:p>
          <a:p>
            <a:endParaRPr lang="en-US" sz="6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Dishonesty</a:t>
            </a:r>
            <a:endParaRPr lang="en-US" dirty="0"/>
          </a:p>
        </p:txBody>
      </p:sp>
      <p:sp>
        <p:nvSpPr>
          <p:cNvPr id="3" name="Content Placeholder 2"/>
          <p:cNvSpPr>
            <a:spLocks noGrp="1"/>
          </p:cNvSpPr>
          <p:nvPr>
            <p:ph sz="quarter" idx="1"/>
          </p:nvPr>
        </p:nvSpPr>
        <p:spPr/>
        <p:txBody>
          <a:bodyPr/>
          <a:lstStyle/>
          <a:p>
            <a:pPr lvl="1"/>
            <a:r>
              <a:rPr lang="en-US" sz="3200" b="1" dirty="0" smtClean="0"/>
              <a:t>Basically it is commonly referred to as cheating.  </a:t>
            </a:r>
          </a:p>
          <a:p>
            <a:pPr lvl="1"/>
            <a:r>
              <a:rPr lang="en-US" sz="3200" b="1" dirty="0" smtClean="0"/>
              <a:t>Give me some examples: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Dishonesty</a:t>
            </a:r>
            <a:endParaRPr lang="en-US" dirty="0"/>
          </a:p>
        </p:txBody>
      </p:sp>
      <p:sp>
        <p:nvSpPr>
          <p:cNvPr id="3" name="Content Placeholder 2"/>
          <p:cNvSpPr>
            <a:spLocks noGrp="1"/>
          </p:cNvSpPr>
          <p:nvPr>
            <p:ph sz="quarter" idx="1"/>
          </p:nvPr>
        </p:nvSpPr>
        <p:spPr/>
        <p:txBody>
          <a:bodyPr/>
          <a:lstStyle/>
          <a:p>
            <a:r>
              <a:rPr lang="en-US" dirty="0" smtClean="0"/>
              <a:t>Sharing homework: probably one of the most common forms of cheating. Unless you are doing a group assignment, allowing your friends to copy your work is dishonest, both for them and you.</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Dishonesty</a:t>
            </a:r>
            <a:endParaRPr lang="en-US" dirty="0"/>
          </a:p>
        </p:txBody>
      </p:sp>
      <p:sp>
        <p:nvSpPr>
          <p:cNvPr id="3" name="Content Placeholder 2"/>
          <p:cNvSpPr>
            <a:spLocks noGrp="1"/>
          </p:cNvSpPr>
          <p:nvPr>
            <p:ph sz="quarter" idx="1"/>
          </p:nvPr>
        </p:nvSpPr>
        <p:spPr/>
        <p:txBody>
          <a:bodyPr/>
          <a:lstStyle/>
          <a:p>
            <a:r>
              <a:rPr lang="en-US" dirty="0" smtClean="0"/>
              <a:t>Sharing test answers: a good way to fail the test for both you and the person you are talking to. You could be the best students in the class, or the cutest, but if you are giving other students the answers . . .</a:t>
            </a:r>
            <a:endParaRPr lang="en-US" dirty="0"/>
          </a:p>
        </p:txBody>
      </p:sp>
      <p:pic>
        <p:nvPicPr>
          <p:cNvPr id="4" name="Picture 3" descr="beagle pups.jfif"/>
          <p:cNvPicPr>
            <a:picLocks noChangeAspect="1"/>
          </p:cNvPicPr>
          <p:nvPr/>
        </p:nvPicPr>
        <p:blipFill>
          <a:blip r:embed="rId2" cstate="print"/>
          <a:stretch>
            <a:fillRect/>
          </a:stretch>
        </p:blipFill>
        <p:spPr>
          <a:xfrm>
            <a:off x="2133600" y="3124200"/>
            <a:ext cx="4267200" cy="290988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sz="quarter" idx="1"/>
          </p:nvPr>
        </p:nvSpPr>
        <p:spPr/>
        <p:txBody>
          <a:bodyPr/>
          <a:lstStyle/>
          <a:p>
            <a:r>
              <a:rPr lang="en-US" dirty="0" smtClean="0">
                <a:latin typeface="Gill Sans Ultra Bold" pitchFamily="34" charset="0"/>
              </a:rPr>
              <a:t>you </a:t>
            </a:r>
            <a:r>
              <a:rPr lang="en-US" sz="4000" i="1" dirty="0" smtClean="0">
                <a:latin typeface="Gill Sans Ultra Bold" pitchFamily="34" charset="0"/>
              </a:rPr>
              <a:t>will</a:t>
            </a:r>
            <a:r>
              <a:rPr lang="en-US" dirty="0" smtClean="0">
                <a:latin typeface="Gill Sans Ultra Bold" pitchFamily="34" charset="0"/>
              </a:rPr>
              <a:t> suffer the consequences!</a:t>
            </a:r>
            <a:endParaRPr lang="en-US" dirty="0">
              <a:latin typeface="Gill Sans Ultra Bold" pitchFamily="34" charset="0"/>
            </a:endParaRPr>
          </a:p>
        </p:txBody>
      </p:sp>
      <p:pic>
        <p:nvPicPr>
          <p:cNvPr id="4" name="Picture 3" descr="beagle_3 (1).jpg"/>
          <p:cNvPicPr>
            <a:picLocks noChangeAspect="1"/>
          </p:cNvPicPr>
          <p:nvPr/>
        </p:nvPicPr>
        <p:blipFill>
          <a:blip r:embed="rId2" cstate="print"/>
          <a:stretch>
            <a:fillRect/>
          </a:stretch>
        </p:blipFill>
        <p:spPr>
          <a:xfrm>
            <a:off x="2895600" y="2133600"/>
            <a:ext cx="5410200" cy="38862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consequences?</a:t>
            </a:r>
            <a:endParaRPr lang="en-US" dirty="0"/>
          </a:p>
        </p:txBody>
      </p:sp>
      <p:sp>
        <p:nvSpPr>
          <p:cNvPr id="3" name="Content Placeholder 2"/>
          <p:cNvSpPr>
            <a:spLocks noGrp="1"/>
          </p:cNvSpPr>
          <p:nvPr>
            <p:ph sz="quarter" idx="1"/>
          </p:nvPr>
        </p:nvSpPr>
        <p:spPr/>
        <p:txBody>
          <a:bodyPr/>
          <a:lstStyle/>
          <a:p>
            <a:pPr>
              <a:buNone/>
            </a:pPr>
            <a:r>
              <a:rPr lang="en-US" b="1" dirty="0" smtClean="0"/>
              <a:t>The consequences as set forth by the Board of Education are stated on page 10 of your </a:t>
            </a:r>
            <a:r>
              <a:rPr lang="en-US" b="1" smtClean="0"/>
              <a:t>student handbook.</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 For Discussion</a:t>
            </a:r>
            <a:endParaRPr lang="en-US" b="1" dirty="0"/>
          </a:p>
        </p:txBody>
      </p:sp>
      <p:sp>
        <p:nvSpPr>
          <p:cNvPr id="3" name="Content Placeholder 2"/>
          <p:cNvSpPr>
            <a:spLocks noGrp="1"/>
          </p:cNvSpPr>
          <p:nvPr>
            <p:ph sz="quarter" idx="1"/>
          </p:nvPr>
        </p:nvSpPr>
        <p:spPr/>
        <p:txBody>
          <a:bodyPr>
            <a:normAutofit/>
          </a:bodyPr>
          <a:lstStyle/>
          <a:p>
            <a:r>
              <a:rPr lang="en-US" sz="4000" b="1" dirty="0" smtClean="0"/>
              <a:t>How would you define plagiarism?</a:t>
            </a:r>
            <a:endParaRPr lang="en-US" sz="4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b="1" dirty="0"/>
          </a:p>
        </p:txBody>
      </p:sp>
      <p:sp>
        <p:nvSpPr>
          <p:cNvPr id="3" name="Content Placeholder 2"/>
          <p:cNvSpPr>
            <a:spLocks noGrp="1"/>
          </p:cNvSpPr>
          <p:nvPr>
            <p:ph sz="quarter" idx="1"/>
          </p:nvPr>
        </p:nvSpPr>
        <p:spPr/>
        <p:txBody>
          <a:bodyPr/>
          <a:lstStyle/>
          <a:p>
            <a:r>
              <a:rPr lang="en-US" dirty="0" smtClean="0"/>
              <a:t>An act or instance of using or closely imitating the language and thoughts of another author without authorization and the representation of that author's work as one's own, as by not crediting the original author.</a:t>
            </a:r>
          </a:p>
          <a:p>
            <a:pPr lvl="1">
              <a:buNone/>
            </a:pPr>
            <a:r>
              <a:rPr lang="en-US" dirty="0" smtClean="0"/>
              <a:t>	Definition is from dictionary.com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274638"/>
            <a:ext cx="7772400" cy="3763962"/>
          </a:xfrm>
        </p:spPr>
        <p:txBody>
          <a:bodyPr>
            <a:normAutofit fontScale="90000"/>
          </a:bodyPr>
          <a:lstStyle/>
          <a:p>
            <a:r>
              <a:rPr lang="en-US" sz="6000" b="1" dirty="0" smtClean="0"/>
              <a:t>Let’s examine how two major universities describe and handle  cases of plagiarism.</a:t>
            </a:r>
            <a:endParaRPr lang="en-US" sz="6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#1</a:t>
            </a:r>
            <a:endParaRPr lang="en-US" dirty="0"/>
          </a:p>
        </p:txBody>
      </p:sp>
      <p:sp>
        <p:nvSpPr>
          <p:cNvPr id="5" name="Text Placeholder 4"/>
          <p:cNvSpPr>
            <a:spLocks noGrp="1"/>
          </p:cNvSpPr>
          <p:nvPr>
            <p:ph type="body" idx="1"/>
          </p:nvPr>
        </p:nvSpPr>
        <p:spPr/>
        <p:txBody>
          <a:bodyPr/>
          <a:lstStyle/>
          <a:p>
            <a:r>
              <a:rPr lang="en-US" dirty="0" smtClean="0"/>
              <a:t>National Park Summary</a:t>
            </a:r>
            <a:endParaRPr lang="en-US" dirty="0"/>
          </a:p>
        </p:txBody>
      </p:sp>
      <p:sp>
        <p:nvSpPr>
          <p:cNvPr id="7" name="Text Placeholder 6"/>
          <p:cNvSpPr>
            <a:spLocks noGrp="1"/>
          </p:cNvSpPr>
          <p:nvPr>
            <p:ph type="body" sz="half" idx="3"/>
          </p:nvPr>
        </p:nvSpPr>
        <p:spPr/>
        <p:txBody>
          <a:bodyPr/>
          <a:lstStyle/>
          <a:p>
            <a:r>
              <a:rPr lang="en-US" dirty="0" smtClean="0"/>
              <a:t>Student Work</a:t>
            </a:r>
            <a:endParaRPr lang="en-US" dirty="0"/>
          </a:p>
        </p:txBody>
      </p:sp>
      <p:sp>
        <p:nvSpPr>
          <p:cNvPr id="6" name="Content Placeholder 5"/>
          <p:cNvSpPr>
            <a:spLocks noGrp="1"/>
          </p:cNvSpPr>
          <p:nvPr>
            <p:ph sz="half" idx="2"/>
          </p:nvPr>
        </p:nvSpPr>
        <p:spPr/>
        <p:txBody>
          <a:bodyPr>
            <a:normAutofit fontScale="70000" lnSpcReduction="20000"/>
          </a:bodyPr>
          <a:lstStyle/>
          <a:p>
            <a:r>
              <a:rPr lang="en-US" b="1" dirty="0" smtClean="0"/>
              <a:t>The Battle of Greenbrier River was on October 2nd - 3rd , 1861 . Union General Joseph Reynolds with two brigades advanced from Cheat Mountain to reconnoiter the Confederate position at Camp Bartow on the Greenbrier River. Reynolds drove in the Confederate pickets and opened fire with his artillery. After sporadic fighting and an abortive attempt to turn his enemy’s right flank, Reynolds withdrew to Cheat Mountain. There were 82 casualties from the 6,800 engaged</a:t>
            </a:r>
          </a:p>
          <a:p>
            <a:endParaRPr lang="en-US" dirty="0"/>
          </a:p>
        </p:txBody>
      </p:sp>
      <p:sp>
        <p:nvSpPr>
          <p:cNvPr id="8" name="Content Placeholder 7"/>
          <p:cNvSpPr>
            <a:spLocks noGrp="1"/>
          </p:cNvSpPr>
          <p:nvPr>
            <p:ph sz="half" idx="4"/>
          </p:nvPr>
        </p:nvSpPr>
        <p:spPr/>
        <p:txBody>
          <a:bodyPr>
            <a:normAutofit fontScale="70000" lnSpcReduction="20000"/>
          </a:bodyPr>
          <a:lstStyle/>
          <a:p>
            <a:r>
              <a:rPr lang="en-US" b="1" dirty="0" smtClean="0"/>
              <a:t>The Battle of Greenbrier River was on October 2nd - 3rd , 1861 . Union General Joseph Reynolds with two brigades advanced from Cheat Mountain to reconnoiter the Confederate position at Camp Bartow on the Greenbrier River. Reynolds drove in the Confederate pickets and opened fire with his artillery. After sporadic fighting and an abortive attempt to turn his enemy’s right flank, Reynolds withdrew to Cheat Mountain. There were 82 casualties from the 6,800 engaged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Park Service Summary</a:t>
            </a:r>
            <a:endParaRPr lang="en-US" dirty="0"/>
          </a:p>
        </p:txBody>
      </p:sp>
      <p:sp>
        <p:nvSpPr>
          <p:cNvPr id="3" name="Content Placeholder 2"/>
          <p:cNvSpPr>
            <a:spLocks noGrp="1"/>
          </p:cNvSpPr>
          <p:nvPr>
            <p:ph sz="quarter" idx="1"/>
          </p:nvPr>
        </p:nvSpPr>
        <p:spPr/>
        <p:txBody>
          <a:bodyPr>
            <a:normAutofit fontScale="92500"/>
          </a:bodyPr>
          <a:lstStyle/>
          <a:p>
            <a:r>
              <a:rPr lang="en-US" sz="2500" b="1" dirty="0" smtClean="0"/>
              <a:t>The Battle of Greenbrier River was on October 2nd - 3rd , 1861 . Union General Joseph Reynolds with two brigades advanced from Cheat Mountain to reconnoiter the Confederate position at Camp Bartow on the Greenbrier River. Reynolds drove in the Confederate pickets and opened fire with his artillery. After sporadic fighting and an abortive attempt to turn his enemy’s right flank, Reynolds withdrew to Cheat Mountain. There were 82 casualties from the 6,800 engaged.</a:t>
            </a:r>
          </a:p>
          <a:p>
            <a:pPr>
              <a:buNone/>
            </a:pPr>
            <a:endParaRPr lang="en-US" sz="2500" b="1" dirty="0" smtClean="0"/>
          </a:p>
          <a:p>
            <a:pPr lvl="1"/>
            <a:r>
              <a:rPr lang="en-US" sz="2600" b="1" dirty="0" smtClean="0">
                <a:solidFill>
                  <a:srgbClr val="0070C0"/>
                </a:solidFill>
              </a:rPr>
              <a:t>How could you summarize the information so it is not plagiarized?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#2</a:t>
            </a:r>
            <a:endParaRPr lang="en-US" dirty="0"/>
          </a:p>
        </p:txBody>
      </p:sp>
      <p:sp>
        <p:nvSpPr>
          <p:cNvPr id="5" name="Text Placeholder 4"/>
          <p:cNvSpPr>
            <a:spLocks noGrp="1"/>
          </p:cNvSpPr>
          <p:nvPr>
            <p:ph type="body" idx="1"/>
          </p:nvPr>
        </p:nvSpPr>
        <p:spPr/>
        <p:txBody>
          <a:bodyPr/>
          <a:lstStyle/>
          <a:p>
            <a:r>
              <a:rPr lang="en-US" dirty="0" smtClean="0"/>
              <a:t>biography.com</a:t>
            </a:r>
            <a:endParaRPr lang="en-US" dirty="0"/>
          </a:p>
        </p:txBody>
      </p:sp>
      <p:sp>
        <p:nvSpPr>
          <p:cNvPr id="7" name="Text Placeholder 6"/>
          <p:cNvSpPr>
            <a:spLocks noGrp="1"/>
          </p:cNvSpPr>
          <p:nvPr>
            <p:ph type="body" sz="half" idx="3"/>
          </p:nvPr>
        </p:nvSpPr>
        <p:spPr/>
        <p:txBody>
          <a:bodyPr/>
          <a:lstStyle/>
          <a:p>
            <a:r>
              <a:rPr lang="en-US" dirty="0" smtClean="0"/>
              <a:t>Student work</a:t>
            </a:r>
            <a:endParaRPr lang="en-US" dirty="0"/>
          </a:p>
        </p:txBody>
      </p:sp>
      <p:sp>
        <p:nvSpPr>
          <p:cNvPr id="6" name="Content Placeholder 5"/>
          <p:cNvSpPr>
            <a:spLocks noGrp="1"/>
          </p:cNvSpPr>
          <p:nvPr>
            <p:ph sz="half" idx="2"/>
          </p:nvPr>
        </p:nvSpPr>
        <p:spPr/>
        <p:txBody>
          <a:bodyPr>
            <a:normAutofit lnSpcReduction="10000"/>
          </a:bodyPr>
          <a:lstStyle/>
          <a:p>
            <a:r>
              <a:rPr lang="en-US" dirty="0" smtClean="0"/>
              <a:t>But while Mary and the children spent their lives on Mary's father's plantation, Lee stayed committed to his military obligations. His Army loyalties moved him around the country, from Savannah to Baltimore, St. Louis to New York</a:t>
            </a:r>
            <a:endParaRPr lang="en-US" dirty="0"/>
          </a:p>
        </p:txBody>
      </p:sp>
      <p:sp>
        <p:nvSpPr>
          <p:cNvPr id="8" name="Content Placeholder 7"/>
          <p:cNvSpPr>
            <a:spLocks noGrp="1"/>
          </p:cNvSpPr>
          <p:nvPr>
            <p:ph sz="half" idx="4"/>
          </p:nvPr>
        </p:nvSpPr>
        <p:spPr/>
        <p:txBody>
          <a:bodyPr>
            <a:normAutofit lnSpcReduction="10000"/>
          </a:bodyPr>
          <a:lstStyle/>
          <a:p>
            <a:r>
              <a:rPr lang="en-US" dirty="0" smtClean="0"/>
              <a:t>But while Mary and the children spent their lives on Mary's father's plantation, Lee stayed committed to his military obligations. His Army loyalties moved him around the country, from Savannah to Baltimore, St. Louis to New York.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How can we change example #2</a:t>
            </a:r>
            <a:endParaRPr lang="en-US" dirty="0"/>
          </a:p>
        </p:txBody>
      </p:sp>
      <p:sp>
        <p:nvSpPr>
          <p:cNvPr id="8" name="Content Placeholder 7"/>
          <p:cNvSpPr>
            <a:spLocks noGrp="1"/>
          </p:cNvSpPr>
          <p:nvPr>
            <p:ph sz="quarter" idx="1"/>
          </p:nvPr>
        </p:nvSpPr>
        <p:spPr/>
        <p:txBody>
          <a:bodyPr/>
          <a:lstStyle/>
          <a:p>
            <a:pPr marL="274320" lvl="1" indent="-274320">
              <a:spcBef>
                <a:spcPts val="580"/>
              </a:spcBef>
              <a:buClr>
                <a:schemeClr val="accent1"/>
              </a:buClr>
            </a:pPr>
            <a:r>
              <a:rPr lang="en-US" sz="3200" b="1" dirty="0" smtClean="0">
                <a:solidFill>
                  <a:srgbClr val="0070C0"/>
                </a:solidFill>
              </a:rPr>
              <a:t>How could you summarize the information so it is not plagiarized?</a:t>
            </a:r>
          </a:p>
          <a:p>
            <a:r>
              <a:rPr lang="en-US" sz="3200" b="1" dirty="0" smtClean="0">
                <a:solidFill>
                  <a:srgbClr val="7030A0"/>
                </a:solidFill>
              </a:rPr>
              <a:t>What else could you do to “legalize” using this part of the website’s written work?</a:t>
            </a:r>
            <a:endParaRPr lang="en-US" sz="3200" b="1"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#3</a:t>
            </a:r>
            <a:endParaRPr lang="en-US" dirty="0"/>
          </a:p>
        </p:txBody>
      </p:sp>
      <p:sp>
        <p:nvSpPr>
          <p:cNvPr id="5" name="Content Placeholder 4"/>
          <p:cNvSpPr>
            <a:spLocks noGrp="1"/>
          </p:cNvSpPr>
          <p:nvPr>
            <p:ph sz="quarter" idx="1"/>
          </p:nvPr>
        </p:nvSpPr>
        <p:spPr/>
        <p:txBody>
          <a:bodyPr>
            <a:normAutofit fontScale="85000" lnSpcReduction="10000"/>
          </a:bodyPr>
          <a:lstStyle/>
          <a:p>
            <a:r>
              <a:rPr lang="en-US" b="1" dirty="0" smtClean="0">
                <a:solidFill>
                  <a:srgbClr val="C00000"/>
                </a:solidFill>
              </a:rPr>
              <a:t>Civil War Trust</a:t>
            </a:r>
          </a:p>
          <a:p>
            <a:pPr>
              <a:buNone/>
            </a:pPr>
            <a:r>
              <a:rPr lang="en-US" b="1" dirty="0" smtClean="0"/>
              <a:t>When the Civil War ended Thomas led the department of the Cumberland in Tennessee and Kentucky. Thomas then protected freedmen from the abuses from whites in the area. Military commissions were set by him to enforce any labor contracts because the courts in the area had stopped operating or had biases against blacks. </a:t>
            </a:r>
            <a:endParaRPr lang="en-US" b="1" dirty="0" smtClean="0">
              <a:solidFill>
                <a:srgbClr val="C00000"/>
              </a:solidFill>
            </a:endParaRPr>
          </a:p>
          <a:p>
            <a:pPr>
              <a:buNone/>
            </a:pPr>
            <a:endParaRPr lang="en-US" b="1" dirty="0">
              <a:solidFill>
                <a:srgbClr val="C00000"/>
              </a:solidFill>
            </a:endParaRPr>
          </a:p>
        </p:txBody>
      </p:sp>
      <p:sp>
        <p:nvSpPr>
          <p:cNvPr id="6" name="Content Placeholder 5"/>
          <p:cNvSpPr>
            <a:spLocks noGrp="1"/>
          </p:cNvSpPr>
          <p:nvPr>
            <p:ph sz="quarter" idx="2"/>
          </p:nvPr>
        </p:nvSpPr>
        <p:spPr/>
        <p:txBody>
          <a:bodyPr>
            <a:normAutofit fontScale="85000" lnSpcReduction="10000"/>
          </a:bodyPr>
          <a:lstStyle/>
          <a:p>
            <a:r>
              <a:rPr lang="en-US" b="1" dirty="0" smtClean="0">
                <a:solidFill>
                  <a:srgbClr val="C00000"/>
                </a:solidFill>
              </a:rPr>
              <a:t>Student work</a:t>
            </a:r>
          </a:p>
          <a:p>
            <a:pPr>
              <a:buNone/>
            </a:pPr>
            <a:r>
              <a:rPr lang="en-US" b="1" dirty="0" smtClean="0"/>
              <a:t>When the Civil War ended Thomas led the department of the Cumberland in Tennessee and Kentucky. Thomas then protected freedmen from the abuses from whites in the area. Military commissions were set by him to enforce any labor contracts because the courts in the area had stopped operating or had biases against blacks. </a:t>
            </a:r>
            <a:endParaRPr lang="en-US" b="1"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2005</TotalTime>
  <Words>776</Words>
  <Application>Microsoft Office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Plagiarism</vt:lpstr>
      <vt:lpstr>Do Now: For Discussion</vt:lpstr>
      <vt:lpstr>Definition</vt:lpstr>
      <vt:lpstr>Let’s examine how two major universities describe and handle  cases of plagiarism.</vt:lpstr>
      <vt:lpstr>Example #1</vt:lpstr>
      <vt:lpstr>National Park Service Summary</vt:lpstr>
      <vt:lpstr>Example #2</vt:lpstr>
      <vt:lpstr>How can we change example #2</vt:lpstr>
      <vt:lpstr>Example #3</vt:lpstr>
      <vt:lpstr>Academic Dishonesty</vt:lpstr>
      <vt:lpstr>Types of academic dishonesty</vt:lpstr>
      <vt:lpstr>Academic Dishonesty</vt:lpstr>
      <vt:lpstr>Academic Dishonesty</vt:lpstr>
      <vt:lpstr>Academic Dishonesty</vt:lpstr>
      <vt:lpstr>Consequences</vt:lpstr>
      <vt:lpstr>What are the consequences?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Emancipation Proclamation</dc:title>
  <dc:creator>tlanger</dc:creator>
  <cp:lastModifiedBy>tlanger</cp:lastModifiedBy>
  <cp:revision>163</cp:revision>
  <dcterms:created xsi:type="dcterms:W3CDTF">2015-03-10T14:12:35Z</dcterms:created>
  <dcterms:modified xsi:type="dcterms:W3CDTF">2017-09-11T12:21:43Z</dcterms:modified>
</cp:coreProperties>
</file>